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3" r:id="rId3"/>
    <p:sldId id="265" r:id="rId4"/>
    <p:sldId id="291" r:id="rId5"/>
    <p:sldId id="268" r:id="rId6"/>
    <p:sldId id="269" r:id="rId7"/>
    <p:sldId id="270" r:id="rId8"/>
    <p:sldId id="272" r:id="rId9"/>
    <p:sldId id="271" r:id="rId10"/>
    <p:sldId id="266" r:id="rId11"/>
    <p:sldId id="267" r:id="rId12"/>
    <p:sldId id="298" r:id="rId13"/>
    <p:sldId id="299" r:id="rId14"/>
    <p:sldId id="300" r:id="rId15"/>
    <p:sldId id="301" r:id="rId16"/>
    <p:sldId id="302" r:id="rId17"/>
    <p:sldId id="303" r:id="rId18"/>
    <p:sldId id="283" r:id="rId19"/>
    <p:sldId id="304" r:id="rId20"/>
    <p:sldId id="293" r:id="rId21"/>
    <p:sldId id="273" r:id="rId22"/>
    <p:sldId id="274" r:id="rId23"/>
    <p:sldId id="286" r:id="rId24"/>
    <p:sldId id="285" r:id="rId25"/>
    <p:sldId id="275" r:id="rId26"/>
    <p:sldId id="276" r:id="rId27"/>
    <p:sldId id="277" r:id="rId28"/>
    <p:sldId id="278" r:id="rId29"/>
    <p:sldId id="297" r:id="rId30"/>
    <p:sldId id="279" r:id="rId31"/>
    <p:sldId id="289" r:id="rId3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RB\Desktop\Budgetsamr&#229;d%202020%20-%20L&#216;N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RB\Desktop\Budgetsamr&#229;d%202020%20-%20&#216;vrige%20udgifter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[Budgetsamråd 2020 - LØN 2019.xlsx]Ark3!Pivottabel1</c:name>
    <c:fmtId val="13"/>
  </c:pivotSource>
  <c:chart>
    <c:autoTitleDeleted val="1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12117410820733E-2"/>
              <c:y val="4.46597712570823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</a:t>
                </a:r>
                <a:r>
                  <a:rPr lang="en-US" baseline="0"/>
                  <a:t> - </a:t>
                </a:r>
                <a:fld id="{D3FAC00A-CC0A-4CB3-A5E9-533DF2D142A8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  <a:r>
                  <a:rPr lang="en-US" baseline="0"/>
                  <a:t> </a:t>
                </a:r>
                <a:br>
                  <a:rPr lang="en-US" baseline="0"/>
                </a:br>
                <a:r>
                  <a:rPr lang="en-US" baseline="0"/>
                  <a:t>Kr. 840.329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0864759733094955E-2"/>
              <c:y val="2.5306655023762566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6D6E2F77-C174-4D48-8D14-8DF026B2B56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 </a:t>
                </a:r>
                <a:br>
                  <a:rPr lang="en-US"/>
                </a:br>
                <a:r>
                  <a:rPr lang="en-US"/>
                  <a:t>Kr. 5.819.396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6447114151908003E-3"/>
              <c:y val="0.13135966034838378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29086047905868467"/>
              <c:y val="0.47807731490542649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3282791116309733E-2"/>
              <c:y val="3.7696511645413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BD205158-1B7C-45E6-9CD7-24199CEBFCB3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4.269.851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663530246785252"/>
              <c:y val="0.18663093499545816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</a:t>
                </a:r>
                <a:r>
                  <a:rPr lang="en-US" baseline="0"/>
                  <a:t> aktiviteter - </a:t>
                </a:r>
                <a:fld id="{90CEFDF5-5D7C-4B60-92C5-823836F490E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24.214.587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732118476825281E-2"/>
              <c:y val="-7.276353362139484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</a:t>
                </a:r>
                <a:r>
                  <a:rPr lang="en-US" baseline="0"/>
                  <a:t> - </a:t>
                </a:r>
                <a:fld id="{ED3C0AB6-0408-45E4-8E70-0359189B287D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25.924.325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30275933813194994"/>
              <c:y val="0.6437879586275424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3282791116309733E-2"/>
              <c:y val="3.7696511645413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BD205158-1B7C-45E6-9CD7-24199CEBFCB3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4.269.851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663530246785252"/>
              <c:y val="0.18663093499545816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</a:t>
                </a:r>
                <a:r>
                  <a:rPr lang="en-US" baseline="0"/>
                  <a:t> aktiviteter - </a:t>
                </a:r>
                <a:fld id="{90CEFDF5-5D7C-4B60-92C5-823836F490E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24.214.587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732118476825281E-2"/>
              <c:y val="-7.276353362139484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</a:t>
                </a:r>
                <a:r>
                  <a:rPr lang="en-US" baseline="0"/>
                  <a:t> - </a:t>
                </a:r>
                <a:fld id="{ED3C0AB6-0408-45E4-8E70-0359189B287D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25.924.325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12117410820733E-2"/>
              <c:y val="4.46597712570823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</a:t>
                </a:r>
                <a:r>
                  <a:rPr lang="en-US" baseline="0"/>
                  <a:t> - </a:t>
                </a:r>
                <a:fld id="{D3FAC00A-CC0A-4CB3-A5E9-533DF2D142A8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  <a:r>
                  <a:rPr lang="en-US" baseline="0"/>
                  <a:t> </a:t>
                </a:r>
                <a:br>
                  <a:rPr lang="en-US" baseline="0"/>
                </a:br>
                <a:r>
                  <a:rPr lang="en-US" baseline="0"/>
                  <a:t>Kr. 840.329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0864759733094955E-2"/>
              <c:y val="2.5306655023762566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6D6E2F77-C174-4D48-8D14-8DF026B2B56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 </a:t>
                </a:r>
                <a:br>
                  <a:rPr lang="en-US"/>
                </a:br>
                <a:r>
                  <a:rPr lang="en-US"/>
                  <a:t>Kr. 5.819.396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3282791116309733E-2"/>
              <c:y val="3.7696511645413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BD205158-1B7C-45E6-9CD7-24199CEBFCB3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4.269.851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663530246785252"/>
              <c:y val="0.18663093499545816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</a:t>
                </a:r>
                <a:r>
                  <a:rPr lang="en-US" baseline="0"/>
                  <a:t> aktiviteter - </a:t>
                </a:r>
                <a:fld id="{90CEFDF5-5D7C-4B60-92C5-823836F490E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24.214.587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732118476825281E-2"/>
              <c:y val="-7.276353362139484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</a:t>
                </a:r>
                <a:r>
                  <a:rPr lang="en-US" baseline="0"/>
                  <a:t> - </a:t>
                </a:r>
                <a:fld id="{ED3C0AB6-0408-45E4-8E70-0359189B287D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25.924.325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12117410820733E-2"/>
              <c:y val="4.46597712570823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</a:t>
                </a:r>
                <a:r>
                  <a:rPr lang="en-US" baseline="0"/>
                  <a:t> - </a:t>
                </a:r>
                <a:fld id="{D3FAC00A-CC0A-4CB3-A5E9-533DF2D142A8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  <a:r>
                  <a:rPr lang="en-US" baseline="0"/>
                  <a:t> </a:t>
                </a:r>
                <a:br>
                  <a:rPr lang="en-US" baseline="0"/>
                </a:br>
                <a:r>
                  <a:rPr lang="en-US" baseline="0"/>
                  <a:t>Kr. 840.329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0864759733094955E-2"/>
              <c:y val="2.5306655023762566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6D6E2F77-C174-4D48-8D14-8DF026B2B567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 </a:t>
                </a:r>
                <a:br>
                  <a:rPr lang="en-US"/>
                </a:br>
                <a:r>
                  <a:rPr lang="en-US"/>
                  <a:t>Kr. 5.819.396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'Ark3'!$B$3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E5C-487C-9906-7C57663784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E5C-487C-9906-7C57663784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E5C-487C-9906-7C57663784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E5C-487C-9906-7C57663784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E5C-487C-9906-7C57663784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E5C-487C-9906-7C57663784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E5C-487C-9906-7C57663784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E5C-487C-9906-7C57663784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E5C-487C-9906-7C57663784D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5C-487C-9906-7C57663784DD}"/>
                </c:ext>
              </c:extLst>
            </c:dLbl>
            <c:dLbl>
              <c:idx val="1"/>
              <c:layout>
                <c:manualLayout>
                  <c:x val="1.3282791116309733E-2"/>
                  <c:y val="3.7696511645413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Kirkebygning og sognegård - </a:t>
                    </a:r>
                    <a:fld id="{BD205158-1B7C-45E6-9CD7-24199CEBFCB3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4.269.851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5C-487C-9906-7C57663784DD}"/>
                </c:ext>
              </c:extLst>
            </c:dLbl>
            <c:dLbl>
              <c:idx val="2"/>
              <c:layout>
                <c:manualLayout>
                  <c:x val="-0.1663530246785252"/>
                  <c:y val="0.186630934995458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Kirkelige</a:t>
                    </a:r>
                    <a:r>
                      <a:rPr lang="en-US" baseline="0"/>
                      <a:t> aktiviteter - </a:t>
                    </a:r>
                    <a:fld id="{90CEFDF5-5D7C-4B60-92C5-823836F490E7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24.214.587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5C-487C-9906-7C57663784DD}"/>
                </c:ext>
              </c:extLst>
            </c:dLbl>
            <c:dLbl>
              <c:idx val="3"/>
              <c:layout>
                <c:manualLayout>
                  <c:x val="1.9732118476825281E-2"/>
                  <c:y val="-7.27635336213948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Kirkegård</a:t>
                    </a:r>
                    <a:r>
                      <a:rPr lang="en-US" baseline="0"/>
                      <a:t> - </a:t>
                    </a:r>
                    <a:fld id="{ED3C0AB6-0408-45E4-8E70-0359189B287D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25.924.325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5C-487C-9906-7C57663784DD}"/>
                </c:ext>
              </c:extLst>
            </c:dLbl>
            <c:dLbl>
              <c:idx val="4"/>
              <c:layout>
                <c:manualLayout>
                  <c:x val="1.6212117410820733E-2"/>
                  <c:y val="4.46597712570823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Præstebolig</a:t>
                    </a:r>
                    <a:r>
                      <a:rPr lang="en-US" baseline="0"/>
                      <a:t> - </a:t>
                    </a:r>
                    <a:fld id="{D3FAC00A-CC0A-4CB3-A5E9-533DF2D142A8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r>
                      <a:rPr lang="en-US" baseline="0"/>
                      <a:t>Kr. 840.329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5C-487C-9906-7C57663784DD}"/>
                </c:ext>
              </c:extLst>
            </c:dLbl>
            <c:dLbl>
              <c:idx val="5"/>
              <c:layout>
                <c:manualLayout>
                  <c:x val="5.0864759733094955E-2"/>
                  <c:y val="2.5306655023762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Administration - </a:t>
                    </a:r>
                    <a:fld id="{6D6E2F77-C174-4D48-8D14-8DF026B2B567}" type="PERCENTAGE">
                      <a:rPr lang="en-US"/>
                      <a:pPr/>
                      <a:t>[PROCENTDEL]</a:t>
                    </a:fld>
                    <a:r>
                      <a:rPr lang="en-US"/>
                      <a:t>. </a:t>
                    </a:r>
                    <a:br>
                      <a:rPr lang="en-US"/>
                    </a:br>
                    <a:r>
                      <a:rPr lang="en-US"/>
                      <a:t>Kr. 5.819.396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E5C-487C-9906-7C57663784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5C-487C-9906-7C57663784D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5C-487C-9906-7C57663784D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5C-487C-9906-7C57663784DD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'Ark3'!$A$4:$A$14</c:f>
              <c:multiLvlStrCache>
                <c:ptCount val="9"/>
                <c:lvl>
                  <c:pt idx="0">
                    <c:v>1 Fælles indtægter</c:v>
                  </c:pt>
                  <c:pt idx="1">
                    <c:v>2 Kirkebygning og sognegård</c:v>
                  </c:pt>
                  <c:pt idx="2">
                    <c:v>3 Kirkelige aktiviteter</c:v>
                  </c:pt>
                  <c:pt idx="3">
                    <c:v>4 Kirkegård</c:v>
                  </c:pt>
                  <c:pt idx="4">
                    <c:v>5 Præsteboliger mv.</c:v>
                  </c:pt>
                  <c:pt idx="5">
                    <c:v>6 Administration og fællesudgifter</c:v>
                  </c:pt>
                  <c:pt idx="6">
                    <c:v>7 Finansielle poster</c:v>
                  </c:pt>
                  <c:pt idx="7">
                    <c:v>8 Anlægsinvesteringer</c:v>
                  </c:pt>
                  <c:pt idx="8">
                    <c:v>9 Anlægsfinansiering</c:v>
                  </c:pt>
                </c:lvl>
                <c:lvl>
                  <c:pt idx="0">
                    <c:v>709</c:v>
                  </c:pt>
                </c:lvl>
              </c:multiLvlStrCache>
            </c:multiLvlStrRef>
          </c:cat>
          <c:val>
            <c:numRef>
              <c:f>'Ark3'!$B$4:$B$14</c:f>
              <c:numCache>
                <c:formatCode>#,##0.00</c:formatCode>
                <c:ptCount val="9"/>
                <c:pt idx="0">
                  <c:v>0</c:v>
                </c:pt>
                <c:pt idx="1">
                  <c:v>4269851.5699999994</c:v>
                </c:pt>
                <c:pt idx="2">
                  <c:v>24214586.789999992</c:v>
                </c:pt>
                <c:pt idx="3">
                  <c:v>25924324.700000003</c:v>
                </c:pt>
                <c:pt idx="4">
                  <c:v>840326.97999999986</c:v>
                </c:pt>
                <c:pt idx="5">
                  <c:v>5819395.9999999991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E5C-487C-9906-7C57663784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1070512583329"/>
          <c:y val="0.32992598023192143"/>
          <c:w val="0.21600278991753835"/>
          <c:h val="0.33572697451900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[Budgetsamråd 2020 - Øvrige udgifter 2019.xlsx]Ark2!Pivottabel4</c:name>
    <c:fmtId val="8"/>
  </c:pivotSource>
  <c:chart>
    <c:autoTitleDeleted val="1"/>
    <c:pivotFmts>
      <c:pivotFmt>
        <c:idx val="0"/>
      </c:pivotFmt>
      <c:pivotFmt>
        <c:idx val="1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6947456542856932E-2"/>
              <c:y val="-0.25652770561040278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Anlægsinvesteringer</a:t>
                </a:r>
                <a:r>
                  <a:rPr lang="en-US" baseline="0"/>
                  <a:t> - </a:t>
                </a:r>
                <a:fld id="{B33EAE19-A089-4E5B-86DA-8C68E81930DC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35.199.280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3920133102720235E-3"/>
              <c:y val="3.9708310572853518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27CC3392-00D4-4DFF-86DF-A6C79A9D8E39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endParaRPr lang="en-US"/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9.600.325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8008092519026898E-2"/>
              <c:y val="5.428123515017475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 aktiviteter - </a:t>
                </a:r>
                <a:fld id="{EE1DE8BA-5EE7-4A3A-AF82-DA860723D316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6.002.934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804713352656393E-2"/>
              <c:y val="-5.4664055317958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 - </a:t>
                </a:r>
                <a:fld id="{9528422F-7D7F-4D3E-AB0B-0E1DCA0AA3F1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10.913.536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5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5345748531684292E-2"/>
              <c:y val="-3.64654418197725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Præsteboliger - </a:t>
                </a:r>
                <a:fld id="{4BC8AD36-FE97-47E8-8EF9-6A77D07DC91B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2.481.896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3252302840279368E-2"/>
              <c:y val="-2.59980192831227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E4D51CFC-747A-4DA3-935E-10885487F190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7.877.688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7012007150059099E-2"/>
              <c:y val="-2.928352230082914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Finansielle</a:t>
                </a:r>
                <a:r>
                  <a:rPr lang="en-US" baseline="0"/>
                  <a:t> udgifter - </a:t>
                </a:r>
                <a:fld id="{0A267AE3-A6EB-4DFC-B11E-DF92084AF3EF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1.239.856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3920133102720235E-3"/>
              <c:y val="3.9708310572853518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27CC3392-00D4-4DFF-86DF-A6C79A9D8E39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endParaRPr lang="en-US"/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9.600.325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8008092519026898E-2"/>
              <c:y val="5.428123515017475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 aktiviteter - </a:t>
                </a:r>
                <a:fld id="{EE1DE8BA-5EE7-4A3A-AF82-DA860723D316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6.002.934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804713352656393E-2"/>
              <c:y val="-5.4664055317958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 - </a:t>
                </a:r>
                <a:fld id="{9528422F-7D7F-4D3E-AB0B-0E1DCA0AA3F1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10.913.536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5345748531684292E-2"/>
              <c:y val="-3.64654418197725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Præsteboliger - </a:t>
                </a:r>
                <a:fld id="{4BC8AD36-FE97-47E8-8EF9-6A77D07DC91B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2.481.896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3252302840279368E-2"/>
              <c:y val="-2.59980192831227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E4D51CFC-747A-4DA3-935E-10885487F190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7.877.688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7012007150059099E-2"/>
              <c:y val="-2.928352230082914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Finansielle</a:t>
                </a:r>
                <a:r>
                  <a:rPr lang="en-US" baseline="0"/>
                  <a:t> udgifter - </a:t>
                </a:r>
                <a:fld id="{0A267AE3-A6EB-4DFC-B11E-DF92084AF3EF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1.239.856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6947456542856932E-2"/>
              <c:y val="-0.25652770561040278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Anlægsinvesteringer</a:t>
                </a:r>
                <a:r>
                  <a:rPr lang="en-US" baseline="0"/>
                  <a:t> - </a:t>
                </a:r>
                <a:fld id="{B33EAE19-A089-4E5B-86DA-8C68E81930DC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35.199.280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3920133102720235E-3"/>
              <c:y val="3.9708310572853518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Kirkebygning og sognegård - </a:t>
                </a:r>
                <a:fld id="{27CC3392-00D4-4DFF-86DF-A6C79A9D8E39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endParaRPr lang="en-US"/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9.600.325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8008092519026898E-2"/>
              <c:y val="5.428123515017475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Kirkelige aktiviteter - </a:t>
                </a:r>
                <a:fld id="{EE1DE8BA-5EE7-4A3A-AF82-DA860723D316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6.002.934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804713352656393E-2"/>
              <c:y val="-5.46640553179583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Kirkegård - </a:t>
                </a:r>
                <a:fld id="{9528422F-7D7F-4D3E-AB0B-0E1DCA0AA3F1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10.913.536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5345748531684292E-2"/>
              <c:y val="-3.646544181977252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Præsteboliger - </a:t>
                </a:r>
                <a:fld id="{4BC8AD36-FE97-47E8-8EF9-6A77D07DC91B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2.481.896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3252302840279368E-2"/>
              <c:y val="-2.59980192831227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Administration - </a:t>
                </a:r>
                <a:fld id="{E4D51CFC-747A-4DA3-935E-10885487F190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7.877.688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7012007150059099E-2"/>
              <c:y val="-2.928352230082914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Finansielle</a:t>
                </a:r>
                <a:r>
                  <a:rPr lang="en-US" baseline="0"/>
                  <a:t> udgifter - </a:t>
                </a:r>
                <a:fld id="{0A267AE3-A6EB-4DFC-B11E-DF92084AF3EF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1.239.856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6947456542856932E-2"/>
              <c:y val="-0.25652770561040278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Anlægsinvesteringer</a:t>
                </a:r>
                <a:r>
                  <a:rPr lang="en-US" baseline="0"/>
                  <a:t> - </a:t>
                </a:r>
                <a:fld id="{B33EAE19-A089-4E5B-86DA-8C68E81930DC}" type="PERCENTAGE">
                  <a:rPr lang="en-US"/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t>[PROCENTDEL]</a:t>
                </a:fld>
                <a:r>
                  <a:rPr lang="en-US"/>
                  <a:t>.</a:t>
                </a:r>
              </a:p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Kr. 35.199.280</a:t>
                </a:r>
              </a:p>
            </c:rich>
          </c:tx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'Ark2'!$B$3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15-4BBF-AF7C-09783D2EE6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15-4BBF-AF7C-09783D2EE6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15-4BBF-AF7C-09783D2EE6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15-4BBF-AF7C-09783D2EE6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15-4BBF-AF7C-09783D2EE6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15-4BBF-AF7C-09783D2EE6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15-4BBF-AF7C-09783D2EE6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815-4BBF-AF7C-09783D2EE69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15-4BBF-AF7C-09783D2EE69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5-4BBF-AF7C-09783D2EE691}"/>
                </c:ext>
              </c:extLst>
            </c:dLbl>
            <c:dLbl>
              <c:idx val="1"/>
              <c:layout>
                <c:manualLayout>
                  <c:x val="3.3920133102720235E-3"/>
                  <c:y val="3.97083105728535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Kirkebygning og sognegård - </a:t>
                    </a:r>
                    <a:fld id="{27CC3392-00D4-4DFF-86DF-A6C79A9D8E39}" type="PERCENTAGE">
                      <a:rPr lang="en-US"/>
                      <a:pPr/>
                      <a:t>[PROCENTDEL]</a:t>
                    </a:fld>
                    <a:endParaRPr lang="en-US"/>
                  </a:p>
                  <a:p>
                    <a:r>
                      <a:rPr lang="en-US"/>
                      <a:t>Kr. 9.600.325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15-4BBF-AF7C-09783D2EE691}"/>
                </c:ext>
              </c:extLst>
            </c:dLbl>
            <c:dLbl>
              <c:idx val="2"/>
              <c:layout>
                <c:manualLayout>
                  <c:x val="-3.8008092519026898E-2"/>
                  <c:y val="5.42812351501747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Kirkelige aktiviteter - </a:t>
                    </a:r>
                    <a:fld id="{EE1DE8BA-5EE7-4A3A-AF82-DA860723D316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6.002.934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15-4BBF-AF7C-09783D2EE691}"/>
                </c:ext>
              </c:extLst>
            </c:dLbl>
            <c:dLbl>
              <c:idx val="3"/>
              <c:layout>
                <c:manualLayout>
                  <c:x val="-5.2804713352656393E-2"/>
                  <c:y val="-5.4664055317958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Kirkegård - </a:t>
                    </a:r>
                    <a:fld id="{9528422F-7D7F-4D3E-AB0B-0E1DCA0AA3F1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10.913.536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15-4BBF-AF7C-09783D2EE691}"/>
                </c:ext>
              </c:extLst>
            </c:dLbl>
            <c:dLbl>
              <c:idx val="4"/>
              <c:layout>
                <c:manualLayout>
                  <c:x val="-2.5345748531684292E-2"/>
                  <c:y val="-3.64654418197725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Præsteboliger - </a:t>
                    </a:r>
                    <a:fld id="{4BC8AD36-FE97-47E8-8EF9-6A77D07DC91B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2.481.896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15-4BBF-AF7C-09783D2EE691}"/>
                </c:ext>
              </c:extLst>
            </c:dLbl>
            <c:dLbl>
              <c:idx val="5"/>
              <c:layout>
                <c:manualLayout>
                  <c:x val="-5.3252302840279368E-2"/>
                  <c:y val="-2.5998019283122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Administration - </a:t>
                    </a:r>
                    <a:fld id="{E4D51CFC-747A-4DA3-935E-10885487F190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7.877.688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815-4BBF-AF7C-09783D2EE691}"/>
                </c:ext>
              </c:extLst>
            </c:dLbl>
            <c:dLbl>
              <c:idx val="6"/>
              <c:layout>
                <c:manualLayout>
                  <c:x val="-4.7012007150059099E-2"/>
                  <c:y val="-2.9283522300829149E-2"/>
                </c:manualLayout>
              </c:layout>
              <c:tx>
                <c:rich>
                  <a:bodyPr/>
                  <a:lstStyle/>
                  <a:p>
                    <a:r>
                      <a:rPr lang="da-DK"/>
                      <a:t>Finansielle</a:t>
                    </a:r>
                    <a:r>
                      <a:rPr lang="da-DK" baseline="0"/>
                      <a:t> udgifter - </a:t>
                    </a:r>
                    <a:fld id="{0A267AE3-A6EB-4DFC-B11E-DF92084AF3EF}" type="PERCENTAGE">
                      <a:rPr lang="da-DK"/>
                      <a:pPr/>
                      <a:t>[PROCENTDEL]</a:t>
                    </a:fld>
                    <a:r>
                      <a:rPr lang="da-DK"/>
                      <a:t>.</a:t>
                    </a:r>
                  </a:p>
                  <a:p>
                    <a:r>
                      <a:rPr lang="da-DK"/>
                      <a:t>Kr. 1.239.856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815-4BBF-AF7C-09783D2EE691}"/>
                </c:ext>
              </c:extLst>
            </c:dLbl>
            <c:dLbl>
              <c:idx val="7"/>
              <c:layout>
                <c:manualLayout>
                  <c:x val="4.6947456542856932E-2"/>
                  <c:y val="-0.256527705610402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Anlægsinvesteringer</a:t>
                    </a:r>
                    <a:r>
                      <a:rPr lang="en-US" baseline="0"/>
                      <a:t> - </a:t>
                    </a:r>
                    <a:fld id="{B33EAE19-A089-4E5B-86DA-8C68E81930DC}" type="PERCENTAGE">
                      <a:rPr lang="en-US"/>
                      <a:pPr/>
                      <a:t>[PROCENTDEL]</a:t>
                    </a:fld>
                    <a:r>
                      <a:rPr lang="en-US"/>
                      <a:t>.</a:t>
                    </a:r>
                  </a:p>
                  <a:p>
                    <a:r>
                      <a:rPr lang="en-US"/>
                      <a:t>Kr. 35.199.280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815-4BBF-AF7C-09783D2EE69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15-4BBF-AF7C-09783D2EE691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'Ark2'!$A$4:$A$14</c:f>
              <c:multiLvlStrCache>
                <c:ptCount val="9"/>
                <c:lvl>
                  <c:pt idx="0">
                    <c:v>1 Fælles indtægter</c:v>
                  </c:pt>
                  <c:pt idx="1">
                    <c:v>2 Kirkebygning og sognegård</c:v>
                  </c:pt>
                  <c:pt idx="2">
                    <c:v>3 Kirkelige aktiviteter</c:v>
                  </c:pt>
                  <c:pt idx="3">
                    <c:v>4 Kirkegård</c:v>
                  </c:pt>
                  <c:pt idx="4">
                    <c:v>5 Præsteboliger mv.</c:v>
                  </c:pt>
                  <c:pt idx="5">
                    <c:v>6 Administration og fællesudgifter</c:v>
                  </c:pt>
                  <c:pt idx="6">
                    <c:v>7 Finansielle poster</c:v>
                  </c:pt>
                  <c:pt idx="7">
                    <c:v>8 Anlægsinvesteringer</c:v>
                  </c:pt>
                  <c:pt idx="8">
                    <c:v>9 Anlægsfinansiering</c:v>
                  </c:pt>
                </c:lvl>
                <c:lvl>
                  <c:pt idx="0">
                    <c:v>709</c:v>
                  </c:pt>
                </c:lvl>
              </c:multiLvlStrCache>
            </c:multiLvlStrRef>
          </c:cat>
          <c:val>
            <c:numRef>
              <c:f>'Ark2'!$B$4:$B$14</c:f>
              <c:numCache>
                <c:formatCode>#,##0.00</c:formatCode>
                <c:ptCount val="9"/>
                <c:pt idx="0">
                  <c:v>0</c:v>
                </c:pt>
                <c:pt idx="1">
                  <c:v>9600325.0300000012</c:v>
                </c:pt>
                <c:pt idx="2">
                  <c:v>6002934.290000001</c:v>
                </c:pt>
                <c:pt idx="3">
                  <c:v>10913535.529999999</c:v>
                </c:pt>
                <c:pt idx="4">
                  <c:v>2481896.2199999993</c:v>
                </c:pt>
                <c:pt idx="5">
                  <c:v>7877688.4399999976</c:v>
                </c:pt>
                <c:pt idx="6">
                  <c:v>1239855.9400000004</c:v>
                </c:pt>
                <c:pt idx="7">
                  <c:v>35199280.329999998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15-4BBF-AF7C-09783D2EE6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5898-F638-4B7C-8B1E-B74E9A7FB304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4CB2-7E3A-47D0-B7DC-69FBD247BD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76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5676-F8DC-4569-B534-FF08A1BFA522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4CC1C-F3FB-4637-83CA-D737217AE5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49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52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Thorvaldsens Kristus Figur fra Vor Frue Kirke i </a:t>
            </a:r>
            <a:r>
              <a:rPr lang="da-DK" dirty="0" err="1"/>
              <a:t>Kbh</a:t>
            </a:r>
            <a:endParaRPr lang="da-DK" dirty="0"/>
          </a:p>
          <a:p>
            <a:r>
              <a:rPr lang="da-DK" dirty="0"/>
              <a:t>”Kom</a:t>
            </a:r>
            <a:r>
              <a:rPr lang="da-DK" baseline="0" dirty="0"/>
              <a:t> til mig, alle I der slider jer trætte og bærer tunge byrder, og jeg vil give jer hvile”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23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 smtClean="0">
                <a:latin typeface="Arial" panose="020B0604020202020204" pitchFamily="34" charset="0"/>
              </a:rPr>
              <a:t>AGKO</a:t>
            </a:r>
          </a:p>
          <a:p>
            <a:endParaRPr lang="da-DK" altLang="da-DK" dirty="0" smtClean="0">
              <a:latin typeface="Arial" panose="020B0604020202020204" pitchFamily="34" charset="0"/>
            </a:endParaRPr>
          </a:p>
          <a:p>
            <a:r>
              <a:rPr lang="da-DK" altLang="da-DK" dirty="0" smtClean="0">
                <a:latin typeface="Arial" panose="020B0604020202020204" pitchFamily="34" charset="0"/>
              </a:rPr>
              <a:t>Tekst KL indsætter i dias efter budgetsamrådets beslutning:</a:t>
            </a:r>
          </a:p>
          <a:p>
            <a:r>
              <a:rPr lang="da-DK" altLang="da-DK" dirty="0" smtClean="0">
                <a:latin typeface="Arial" panose="020B0604020202020204" pitchFamily="34" charset="0"/>
              </a:rPr>
              <a:t>Budgetsamrådet har den 24.8.2017 besluttet at sige JA til Folkekirkens Familiestøtte</a:t>
            </a:r>
          </a:p>
          <a:p>
            <a:endParaRPr lang="da-DK" altLang="da-DK" dirty="0" smtClean="0">
              <a:latin typeface="Arial" panose="020B0604020202020204" pitchFamily="34" charset="0"/>
            </a:endParaRPr>
          </a:p>
          <a:p>
            <a:r>
              <a:rPr lang="da-DK" altLang="da-DK" dirty="0" smtClean="0">
                <a:latin typeface="Arial" panose="020B0604020202020204" pitchFamily="34" charset="0"/>
              </a:rPr>
              <a:t>Budgetsamrådet har den 24.8.2017 besluttet at sige NEJ til Folkekirkens Familiestøtte</a:t>
            </a:r>
          </a:p>
          <a:p>
            <a:endParaRPr lang="da-DK" altLang="da-DK" dirty="0" smtClean="0">
              <a:latin typeface="Arial" panose="020B0604020202020204" pitchFamily="34" charset="0"/>
            </a:endParaRPr>
          </a:p>
          <a:p>
            <a:endParaRPr lang="da-DK" altLang="da-DK" dirty="0" smtClean="0">
              <a:latin typeface="Arial" panose="020B0604020202020204" pitchFamily="34" charset="0"/>
            </a:endParaRPr>
          </a:p>
        </p:txBody>
      </p:sp>
      <p:sp>
        <p:nvSpPr>
          <p:cNvPr id="6042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16873-FDDA-4F2E-B40C-C8175287C5BC}" type="slidenum">
              <a:rPr lang="da-DK" altLang="da-DK" smtClean="0"/>
              <a:pPr/>
              <a:t>20</a:t>
            </a:fld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80783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15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83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4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6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5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5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03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6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576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00EA-7828-429B-AF85-3529B127A55A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7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roels@fkg.d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5433"/>
            <a:ext cx="9144000" cy="1034078"/>
          </a:xfrm>
        </p:spPr>
        <p:txBody>
          <a:bodyPr/>
          <a:lstStyle/>
          <a:p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Budgetsamråd 2020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309511"/>
            <a:ext cx="4826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Herning Søndre og Nordre provstier</a:t>
            </a:r>
          </a:p>
          <a:p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 August kl. 19.00 – 21.00</a:t>
            </a:r>
          </a:p>
          <a:p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Hedeagerkirken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554946"/>
            <a:ext cx="9144000" cy="1388154"/>
          </a:xfrm>
        </p:spPr>
        <p:txBody>
          <a:bodyPr/>
          <a:lstStyle/>
          <a:p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Samarbejder i provstierne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95400" y="2563586"/>
            <a:ext cx="9144000" cy="400050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a-DK" altLang="da-DK" sz="32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da-DK" altLang="da-DK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</a:t>
            </a: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FKG v. Troels </a:t>
            </a:r>
            <a:r>
              <a:rPr lang="da-DK" altLang="da-DK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Witter</a:t>
            </a: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0"/>
              </a:spcBef>
              <a:defRPr/>
            </a:pPr>
            <a:endParaRPr lang="da-DK" altLang="da-DK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Tx/>
              <a:buChar char="-"/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om Folkekirkens Familiestøtte </a:t>
            </a:r>
          </a:p>
          <a:p>
            <a:pPr algn="l">
              <a:spcBef>
                <a:spcPct val="0"/>
              </a:spcBef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da-DK" altLang="da-DK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Lene Frølund Rasmussen</a:t>
            </a:r>
          </a:p>
          <a:p>
            <a:pPr algn="l"/>
            <a:endParaRPr lang="da-DK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91660"/>
            <a:ext cx="9525000" cy="1061583"/>
          </a:xfrm>
        </p:spPr>
        <p:txBody>
          <a:bodyPr/>
          <a:lstStyle/>
          <a:p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2. FKG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1944130"/>
            <a:ext cx="9144000" cy="3313670"/>
          </a:xfrm>
        </p:spPr>
        <p:txBody>
          <a:bodyPr>
            <a:normAutofit/>
          </a:bodyPr>
          <a:lstStyle/>
          <a:p>
            <a:endParaRPr lang="da-DK" sz="4000" dirty="0" smtClean="0"/>
          </a:p>
          <a:p>
            <a:r>
              <a:rPr lang="da-DK" sz="4000" dirty="0" smtClean="0"/>
              <a:t>Troels </a:t>
            </a:r>
            <a:r>
              <a:rPr lang="da-DK" sz="4000" dirty="0" err="1" smtClean="0"/>
              <a:t>Witter</a:t>
            </a:r>
            <a:endParaRPr lang="da-DK" sz="4000" dirty="0" smtClean="0"/>
          </a:p>
          <a:p>
            <a:r>
              <a:rPr lang="da-DK" sz="4000" dirty="0" smtClean="0">
                <a:hlinkClick r:id="rId3"/>
              </a:rPr>
              <a:t>troels@fkg.dk</a:t>
            </a:r>
            <a:endParaRPr lang="da-DK" sz="4000" dirty="0" smtClean="0"/>
          </a:p>
          <a:p>
            <a:r>
              <a:rPr lang="da-DK" sz="4000" dirty="0" smtClean="0"/>
              <a:t>Tlf. 6022 5348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5263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42204" y="500332"/>
            <a:ext cx="9790981" cy="1992702"/>
          </a:xfrm>
          <a:prstGeom prst="rect">
            <a:avLst/>
          </a:prstGeom>
          <a:solidFill>
            <a:srgbClr val="D7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58329"/>
            <a:ext cx="9144000" cy="1223963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  <a:latin typeface="+mn-lt"/>
              </a:rPr>
              <a:t>3. Folkekirkens </a:t>
            </a:r>
            <a:r>
              <a:rPr lang="da-DK" dirty="0">
                <a:solidFill>
                  <a:schemeClr val="bg1"/>
                </a:solidFill>
                <a:latin typeface="+mn-lt"/>
              </a:rPr>
              <a:t>Familiestøtte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>
                <a:solidFill>
                  <a:srgbClr val="3E808E"/>
                </a:solidFill>
              </a:rPr>
              <a:t>Støtte og sparring til forældre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48" y="5838678"/>
            <a:ext cx="722103" cy="834751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2" y="286829"/>
            <a:ext cx="1079500" cy="1143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568" y="4025737"/>
            <a:ext cx="22252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8119" y="-39688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latin typeface="+mn-lt"/>
              </a:rPr>
              <a:t>Diakoni i praksis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759788" y="1531815"/>
            <a:ext cx="815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107" y="925995"/>
            <a:ext cx="4487481" cy="58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latin typeface="+mn-lt"/>
              </a:rPr>
              <a:t>Barselscafé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173017" y="1531815"/>
            <a:ext cx="5754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Henvendelse fra sundhedsplejen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FF formål: Bedre hverdag i familien – netværk en beskyttende faktor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 </a:t>
            </a:r>
            <a:r>
              <a:rPr lang="da-DK" dirty="0" err="1"/>
              <a:t>lokationer</a:t>
            </a:r>
            <a:r>
              <a:rPr lang="da-DK" dirty="0"/>
              <a:t> i opstartsfasen, - udvider med 3 ekstra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Rammen:</a:t>
            </a:r>
          </a:p>
          <a:p>
            <a:r>
              <a:rPr lang="da-DK" dirty="0"/>
              <a:t>	Forfriskning</a:t>
            </a:r>
          </a:p>
          <a:p>
            <a:r>
              <a:rPr lang="da-DK" dirty="0"/>
              <a:t>	2 sanglege</a:t>
            </a:r>
          </a:p>
          <a:p>
            <a:r>
              <a:rPr lang="da-DK" dirty="0"/>
              <a:t>	30 min samtale om at være forældre:</a:t>
            </a:r>
          </a:p>
          <a:p>
            <a:endParaRPr lang="da-DK" dirty="0"/>
          </a:p>
          <a:p>
            <a:r>
              <a:rPr lang="da-DK" dirty="0"/>
              <a:t>	</a:t>
            </a:r>
            <a:r>
              <a:rPr lang="da-DK" i="1" dirty="0"/>
              <a:t>Familie i en digital verden</a:t>
            </a:r>
          </a:p>
          <a:p>
            <a:r>
              <a:rPr lang="da-DK" i="1" dirty="0"/>
              <a:t>	De vigtigste værdier i vores familie</a:t>
            </a:r>
          </a:p>
          <a:p>
            <a:r>
              <a:rPr lang="da-DK" i="1" dirty="0"/>
              <a:t>	Parforhold</a:t>
            </a:r>
          </a:p>
          <a:p>
            <a:r>
              <a:rPr lang="da-DK" i="1" dirty="0"/>
              <a:t>	Opdragelse</a:t>
            </a:r>
          </a:p>
          <a:p>
            <a:r>
              <a:rPr lang="da-DK" i="1" dirty="0"/>
              <a:t>	At blive forældre</a:t>
            </a:r>
          </a:p>
          <a:p>
            <a:r>
              <a:rPr lang="da-DK" i="1" dirty="0"/>
              <a:t>	De 5 kærlighedssprog</a:t>
            </a:r>
          </a:p>
          <a:p>
            <a:r>
              <a:rPr lang="da-DK" i="1" dirty="0"/>
              <a:t>	Det sansende barn</a:t>
            </a:r>
          </a:p>
          <a:p>
            <a:r>
              <a:rPr lang="da-DK" i="1" dirty="0"/>
              <a:t>	Netværk</a:t>
            </a:r>
          </a:p>
          <a:p>
            <a:r>
              <a:rPr lang="da-DK" i="1" dirty="0"/>
              <a:t>	Egen omsorg som forældre</a:t>
            </a:r>
          </a:p>
          <a:p>
            <a:endParaRPr lang="da-DK" dirty="0"/>
          </a:p>
          <a:p>
            <a:r>
              <a:rPr lang="da-DK" dirty="0"/>
              <a:t>	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0" y="1452049"/>
            <a:ext cx="5292759" cy="35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128250"/>
            <a:ext cx="9087928" cy="766091"/>
          </a:xfrm>
        </p:spPr>
        <p:txBody>
          <a:bodyPr/>
          <a:lstStyle/>
          <a:p>
            <a:pPr algn="ctr"/>
            <a:r>
              <a:rPr lang="da-DK" dirty="0">
                <a:latin typeface="+mn-lt"/>
              </a:rPr>
              <a:t>Netværk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651957" y="909322"/>
            <a:ext cx="8980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Tour de bestyrelse</a:t>
            </a:r>
          </a:p>
          <a:p>
            <a:r>
              <a:rPr lang="da-DK" sz="2400" dirty="0"/>
              <a:t>Alle skole- og daginstitutionsbestyrelser i hele Herning Kommune samt alle skole- og daginstitutionsledere inviteres til en workshop dag, der har til sigte at give inspiration til bestyrelsesarbejdet</a:t>
            </a:r>
          </a:p>
          <a:p>
            <a:endParaRPr lang="da-DK" sz="2400" dirty="0"/>
          </a:p>
          <a:p>
            <a:r>
              <a:rPr lang="da-DK" sz="2400" b="1" dirty="0"/>
              <a:t>Fælleskabsfestival </a:t>
            </a:r>
            <a:r>
              <a:rPr lang="da-DK" sz="2400" dirty="0"/>
              <a:t>– for alle ansatte i Center for Børn og Læring og Center for Børn og Forebyggelse</a:t>
            </a:r>
          </a:p>
          <a:p>
            <a:endParaRPr lang="da-DK" sz="2400" b="1" dirty="0"/>
          </a:p>
          <a:p>
            <a:r>
              <a:rPr lang="da-DK" sz="2400" b="1" dirty="0"/>
              <a:t>Personalemøde for alle jordemødre og sygeplejersker på føde-og barselsgang</a:t>
            </a:r>
          </a:p>
          <a:p>
            <a:endParaRPr lang="da-DK" sz="2400" b="1" dirty="0"/>
          </a:p>
          <a:p>
            <a:r>
              <a:rPr lang="da-DK" sz="2400" b="1" dirty="0"/>
              <a:t>Workshop Viborg Stift om det gode samarbejde mellem kirker og kommuner</a:t>
            </a:r>
          </a:p>
          <a:p>
            <a:endParaRPr lang="da-DK" sz="2400" b="1" dirty="0"/>
          </a:p>
          <a:p>
            <a:r>
              <a:rPr lang="da-DK" sz="2400" b="1" dirty="0"/>
              <a:t>Det daglige: Skoler, daginstitutioner, sundhedsplejen, socialrådgivere</a:t>
            </a:r>
          </a:p>
        </p:txBody>
      </p:sp>
    </p:spTree>
    <p:extLst>
      <p:ext uri="{BB962C8B-B14F-4D97-AF65-F5344CB8AC3E}">
        <p14:creationId xmlns:p14="http://schemas.microsoft.com/office/powerpoint/2010/main" val="35582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 err="1">
                <a:solidFill>
                  <a:srgbClr val="3E808E"/>
                </a:solidFill>
                <a:latin typeface="+mn-lt"/>
              </a:rPr>
              <a:t>verskrift</a:t>
            </a:r>
            <a:endParaRPr lang="da-DK" dirty="0">
              <a:solidFill>
                <a:srgbClr val="3E808E"/>
              </a:solidFill>
              <a:latin typeface="+mn-lt"/>
            </a:endParaRPr>
          </a:p>
        </p:txBody>
      </p:sp>
      <p:pic>
        <p:nvPicPr>
          <p:cNvPr id="8" name="Bille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7" y="-55888"/>
            <a:ext cx="9996725" cy="385862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/>
          <a:srcRect l="481" t="16117" r="2766" b="35315"/>
          <a:stretch/>
        </p:blipFill>
        <p:spPr>
          <a:xfrm>
            <a:off x="1544128" y="3811073"/>
            <a:ext cx="9996725" cy="28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</a:rPr>
              <a:t>Øvrige tilbud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589" y="-73892"/>
            <a:ext cx="5969065" cy="846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43600" y="2765656"/>
            <a:ext cx="54080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4. Afstemning om opnormering af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koordinator ved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Folkekirkens Familiestøtte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Kaffepause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10" y="826603"/>
            <a:ext cx="4440180" cy="58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9144000" cy="635725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1123407"/>
            <a:ext cx="9144000" cy="55059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1. Årsberetning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FKG’s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arbejde v. Troels </a:t>
            </a:r>
            <a:r>
              <a:rPr lang="da-DK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3. Folkekirkens Familiestøtte v. Lene Frølund Rasmussen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Afstemning om opnormering af Folkekirkens Familiestøtte</a:t>
            </a:r>
          </a:p>
          <a:p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---- Kaffepause ---</a:t>
            </a: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5. Provstiudvalgets målsætning for udgifter og ligning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De overordnede økonomiske rammer for 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Gennemgang af provstiudvalgskassen </a:t>
            </a: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herunder Kirke-til Kirke, HR-arbejdet, Folkekirkens 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 	Skoletjeneste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, Stiftsrådet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8. Gennemgang af ligningsbeløb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Igangværende og kommende projekter</a:t>
            </a: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Kommende 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møder</a:t>
            </a: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11. Menighedsrådsvalg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Eventuelt </a:t>
            </a:r>
          </a:p>
          <a:p>
            <a:pPr algn="l"/>
            <a:endParaRPr lang="da-DK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Resultat af afstemning om opnormering af Folkekirkens Familiestøtte</a:t>
            </a:r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1992313" y="19891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/>
              <a:t>Budgetsamrådets beslutning:</a:t>
            </a:r>
          </a:p>
          <a:p>
            <a:pPr marL="0" indent="0">
              <a:buNone/>
            </a:pPr>
            <a:r>
              <a:rPr lang="da-DK" altLang="da-DK" dirty="0" smtClean="0"/>
              <a:t>Budgetsamrådet har den 25.8.2020 besluttet at sige JA til opnormering af Folkekirkens Familiestøtte.</a:t>
            </a:r>
          </a:p>
          <a:p>
            <a:pPr marL="0" indent="0">
              <a:buNone/>
            </a:pPr>
            <a:endParaRPr lang="da-DK" altLang="da-DK" sz="2000" dirty="0"/>
          </a:p>
          <a:p>
            <a:pPr marL="0" indent="0">
              <a:buNone/>
            </a:pPr>
            <a:r>
              <a:rPr lang="da-DK" altLang="da-DK" sz="2000" dirty="0" smtClean="0"/>
              <a:t>(30 af </a:t>
            </a:r>
            <a:r>
              <a:rPr lang="da-DK" altLang="da-DK" sz="2000" dirty="0"/>
              <a:t>provstiernes </a:t>
            </a:r>
            <a:r>
              <a:rPr lang="da-DK" altLang="da-DK" sz="2000" dirty="0" smtClean="0"/>
              <a:t>34 </a:t>
            </a:r>
            <a:r>
              <a:rPr lang="da-DK" altLang="da-DK" sz="2000" dirty="0"/>
              <a:t>menighedsråd var repræsenteret. </a:t>
            </a:r>
          </a:p>
          <a:p>
            <a:pPr marL="0" indent="0">
              <a:buNone/>
            </a:pPr>
            <a:r>
              <a:rPr lang="da-DK" altLang="da-DK" sz="2000" dirty="0"/>
              <a:t>Ved afstemningen blandt de tilstedeværende menighedsråd, som repræsenterede </a:t>
            </a:r>
            <a:r>
              <a:rPr lang="da-DK" altLang="da-DK" sz="2000" dirty="0" smtClean="0"/>
              <a:t>199 stemmer</a:t>
            </a:r>
            <a:r>
              <a:rPr lang="da-DK" altLang="da-DK" sz="2000" dirty="0"/>
              <a:t>, var de </a:t>
            </a:r>
            <a:r>
              <a:rPr lang="da-DK" altLang="da-DK" sz="2000" dirty="0" smtClean="0"/>
              <a:t>189 </a:t>
            </a:r>
            <a:r>
              <a:rPr lang="da-DK" altLang="da-DK" sz="2000" dirty="0" err="1"/>
              <a:t>Ja-stemmer</a:t>
            </a:r>
            <a:r>
              <a:rPr lang="da-DK" altLang="da-DK" sz="2000" dirty="0"/>
              <a:t>. </a:t>
            </a:r>
          </a:p>
          <a:p>
            <a:pPr marL="0" indent="0">
              <a:buNone/>
            </a:pPr>
            <a:r>
              <a:rPr lang="da-DK" altLang="da-DK" sz="2000" dirty="0"/>
              <a:t>Der </a:t>
            </a:r>
            <a:r>
              <a:rPr lang="da-DK" altLang="da-DK" sz="2000" dirty="0" smtClean="0"/>
              <a:t>kræves </a:t>
            </a:r>
            <a:r>
              <a:rPr lang="da-DK" altLang="da-DK" sz="2000" dirty="0"/>
              <a:t>2/3 flertal i henhold til Økonomilovens §5 stk. 7. </a:t>
            </a:r>
            <a:r>
              <a:rPr lang="da-DK" altLang="da-DK" sz="2000"/>
              <a:t>Flertallet </a:t>
            </a:r>
            <a:r>
              <a:rPr lang="da-DK" altLang="da-DK" sz="2000" smtClean="0"/>
              <a:t>er </a:t>
            </a:r>
            <a:r>
              <a:rPr lang="da-DK" altLang="da-DK" sz="2000" dirty="0"/>
              <a:t>på </a:t>
            </a:r>
            <a:r>
              <a:rPr lang="da-DK" altLang="da-DK" sz="2000" dirty="0" smtClean="0"/>
              <a:t>95 </a:t>
            </a:r>
            <a:r>
              <a:rPr lang="da-DK" altLang="da-DK" sz="2000" dirty="0"/>
              <a:t>%)</a:t>
            </a:r>
            <a:endParaRPr lang="da-DK" alt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655" y="5270798"/>
            <a:ext cx="150584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14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 Provstiudvalgets målsætning for udgifter og ligning</a:t>
            </a:r>
            <a:endParaRPr lang="da-D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252540"/>
            <a:ext cx="10515600" cy="4924423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Sikre gode rammer og vilkår for kirkens liv og vækst i sognene - </a:t>
            </a:r>
            <a:r>
              <a:rPr lang="da-DK" dirty="0"/>
              <a:t>gudstjeneste, undervisning, diakoni, mission, </a:t>
            </a:r>
            <a:r>
              <a:rPr lang="da-DK" dirty="0" smtClean="0"/>
              <a:t>forvaltning</a:t>
            </a:r>
          </a:p>
          <a:p>
            <a:r>
              <a:rPr lang="da-DK" dirty="0" smtClean="0"/>
              <a:t>Stor ansvarlighed i omgang med folkekirkemedlemmernes skattekroner – sørge for at pengene arbejder i stedet for at stå passive – vedligehold er bedre end reparation</a:t>
            </a:r>
          </a:p>
          <a:p>
            <a:r>
              <a:rPr lang="da-DK" dirty="0" smtClean="0"/>
              <a:t>Nedskrive låneprofiler</a:t>
            </a:r>
          </a:p>
          <a:p>
            <a:r>
              <a:rPr lang="da-DK" dirty="0" smtClean="0"/>
              <a:t>Sørge for at fællesskabet af MR kan bære de opgaver, som det enkelte MR ikke selv kan bære ved fx større anlæg. Langtidsplanlægning</a:t>
            </a:r>
          </a:p>
          <a:p>
            <a:r>
              <a:rPr lang="da-DK" dirty="0" smtClean="0"/>
              <a:t>Have øje for samarbejdsmuligheder af hensyn til bedst mulig brug af ressourcer og opnå gode stillinger og godt arbejdsmiljø</a:t>
            </a:r>
          </a:p>
          <a:p>
            <a:r>
              <a:rPr lang="da-DK" dirty="0" smtClean="0"/>
              <a:t>Hjælpe MR ved personaleansættelser, større renoveringsarbejder mm.</a:t>
            </a:r>
          </a:p>
          <a:p>
            <a:r>
              <a:rPr lang="da-DK" dirty="0" smtClean="0"/>
              <a:t>Fremme energitiltag – optimering af </a:t>
            </a:r>
            <a:r>
              <a:rPr lang="da-DK" smtClean="0"/>
              <a:t>bygningsmassens driftsudgifter</a:t>
            </a:r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a-D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De overordnede økonomiske rammer for 2021</a:t>
            </a:r>
            <a:endParaRPr 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078825"/>
              </p:ext>
            </p:extLst>
          </p:nvPr>
        </p:nvGraphicFramePr>
        <p:xfrm>
          <a:off x="838200" y="1085850"/>
          <a:ext cx="10515601" cy="535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258">
                  <a:extLst>
                    <a:ext uri="{9D8B030D-6E8A-4147-A177-3AD203B41FA5}">
                      <a16:colId xmlns:a16="http://schemas.microsoft.com/office/drawing/2014/main" val="1516549441"/>
                    </a:ext>
                  </a:extLst>
                </a:gridCol>
                <a:gridCol w="1986742">
                  <a:extLst>
                    <a:ext uri="{9D8B030D-6E8A-4147-A177-3AD203B41FA5}">
                      <a16:colId xmlns:a16="http://schemas.microsoft.com/office/drawing/2014/main" val="198075523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615166058"/>
                    </a:ext>
                  </a:extLst>
                </a:gridCol>
              </a:tblGrid>
              <a:tr h="617833">
                <a:tc>
                  <a:txBody>
                    <a:bodyPr/>
                    <a:lstStyle/>
                    <a:p>
                      <a:endParaRPr lang="da-DK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a-DK" sz="2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a-DK" sz="2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8767"/>
                  </a:ext>
                </a:extLst>
              </a:tr>
              <a:tr h="574004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Kirkelig</a:t>
                      </a:r>
                      <a:r>
                        <a:rPr lang="da-DK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ligning i Herning kommune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122.719.489</a:t>
                      </a:r>
                      <a:endParaRPr lang="da-DK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121.368.060</a:t>
                      </a:r>
                      <a:endParaRPr lang="da-DK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78393"/>
                  </a:ext>
                </a:extLst>
              </a:tr>
              <a:tr h="488447">
                <a:tc>
                  <a:txBody>
                    <a:bodyPr/>
                    <a:lstStyle/>
                    <a:p>
                      <a:r>
                        <a:rPr lang="da-DK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Fordeling</a:t>
                      </a:r>
                      <a:r>
                        <a:rPr lang="da-DK" sz="2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 den kirkelige ligning</a:t>
                      </a:r>
                      <a:r>
                        <a:rPr lang="da-DK" sz="2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da-DK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38104"/>
                  </a:ext>
                </a:extLst>
              </a:tr>
              <a:tr h="747036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Landskirkeskatten - inkl. ekstra afregning til</a:t>
                      </a:r>
                      <a:r>
                        <a:rPr lang="da-DK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tjenestemandspensionen</a:t>
                      </a:r>
                      <a:r>
                        <a:rPr lang="da-DK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 afregnes i 2021</a:t>
                      </a:r>
                      <a:endParaRPr lang="da-DK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-19.729.556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-18.176.030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92001"/>
                  </a:ext>
                </a:extLst>
              </a:tr>
              <a:tr h="617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Provstiudvalgskassen budget 2021</a:t>
                      </a:r>
                      <a:r>
                        <a:rPr lang="da-DK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2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 næste side)</a:t>
                      </a:r>
                      <a:endParaRPr lang="da-DK" sz="22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-3.944.598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-4.826.000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21843"/>
                  </a:ext>
                </a:extLst>
              </a:tr>
              <a:tr h="467597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5%-midlerne for 2021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-4.200.000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-4.200.000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9597"/>
                  </a:ext>
                </a:extLst>
              </a:tr>
              <a:tr h="445349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Menighedsrådenes</a:t>
                      </a:r>
                      <a:r>
                        <a:rPr lang="da-DK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driftsrammer og anlægsudgifter samt nedskrivning af gæld i 2021 samt feriefond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-94.845.335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-94.263.103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40081"/>
                  </a:ext>
                </a:extLst>
              </a:tr>
              <a:tr h="445349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Opsamlede kirkeskattemidler i Herning Kommune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97.073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32401"/>
                  </a:ext>
                </a:extLst>
              </a:tr>
              <a:tr h="617833">
                <a:tc>
                  <a:txBody>
                    <a:bodyPr/>
                    <a:lstStyle/>
                    <a:p>
                      <a:r>
                        <a:rPr lang="da-DK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Restbeløb</a:t>
                      </a:r>
                      <a:endParaRPr lang="da-DK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2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0203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a-D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Provstiudvalgskassen </a:t>
            </a:r>
            <a:endParaRPr 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90057"/>
              </p:ext>
            </p:extLst>
          </p:nvPr>
        </p:nvGraphicFramePr>
        <p:xfrm>
          <a:off x="838200" y="590207"/>
          <a:ext cx="10515603" cy="578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33">
                  <a:extLst>
                    <a:ext uri="{9D8B030D-6E8A-4147-A177-3AD203B41FA5}">
                      <a16:colId xmlns:a16="http://schemas.microsoft.com/office/drawing/2014/main" val="1516549441"/>
                    </a:ext>
                  </a:extLst>
                </a:gridCol>
                <a:gridCol w="2069869">
                  <a:extLst>
                    <a:ext uri="{9D8B030D-6E8A-4147-A177-3AD203B41FA5}">
                      <a16:colId xmlns:a16="http://schemas.microsoft.com/office/drawing/2014/main" val="1980755233"/>
                    </a:ext>
                  </a:extLst>
                </a:gridCol>
                <a:gridCol w="1686101">
                  <a:extLst>
                    <a:ext uri="{9D8B030D-6E8A-4147-A177-3AD203B41FA5}">
                      <a16:colId xmlns:a16="http://schemas.microsoft.com/office/drawing/2014/main" val="3610812776"/>
                    </a:ext>
                  </a:extLst>
                </a:gridCol>
              </a:tblGrid>
              <a:tr h="232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a-DK" sz="2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a-DK" sz="2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8767"/>
                  </a:ext>
                </a:extLst>
              </a:tr>
              <a:tr h="232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Løn, husleje, administration,</a:t>
                      </a:r>
                      <a:r>
                        <a:rPr lang="da-DK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møder</a:t>
                      </a:r>
                      <a:r>
                        <a:rPr lang="da-DK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diæter</a:t>
                      </a:r>
                      <a:r>
                        <a:rPr lang="da-DK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mv.</a:t>
                      </a:r>
                      <a:endParaRPr lang="da-DK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2.342.568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2.328.000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33726"/>
                  </a:ext>
                </a:extLst>
              </a:tr>
              <a:tr h="418404"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Præstekursus på provstiniveau</a:t>
                      </a:r>
                      <a:endParaRPr lang="da-DK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38104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Konsulenthjælp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92001"/>
                  </a:ext>
                </a:extLst>
              </a:tr>
              <a:tr h="189999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Bindende stiftsbidrag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21843"/>
                  </a:ext>
                </a:extLst>
              </a:tr>
              <a:tr h="236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Folkekirkens Familiestøtte </a:t>
                      </a:r>
                      <a:r>
                        <a:rPr lang="da-DK" sz="2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22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inkl. opnormering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(hvis opnormeringen ikke bliver godkendt, nedskrives gæld i Viborg Stift med kr. 530.000)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37866"/>
                  </a:ext>
                </a:extLst>
              </a:tr>
              <a:tr h="189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FKG</a:t>
                      </a:r>
                      <a:endParaRPr lang="da-DK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61964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Kirke til Kirke-projekt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959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Folkekirkens skoletjeneste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40081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Skole- kirkesamarbejdsprojekt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7827"/>
                  </a:ext>
                </a:extLst>
              </a:tr>
              <a:tr h="454429">
                <a:tc>
                  <a:txBody>
                    <a:bodyPr/>
                    <a:lstStyle/>
                    <a:p>
                      <a:r>
                        <a:rPr lang="da-DK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Nedskrivning af frie midler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-1.444.970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95704"/>
                  </a:ext>
                </a:extLst>
              </a:tr>
              <a:tr h="512034">
                <a:tc>
                  <a:txBody>
                    <a:bodyPr/>
                    <a:lstStyle/>
                    <a:p>
                      <a:r>
                        <a:rPr lang="da-DK" sz="2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Ligning til provstiudvalgskassen til budget 2021</a:t>
                      </a:r>
                      <a:endParaRPr lang="da-DK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3.944.598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4.826.000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1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43639" y="2194156"/>
            <a:ext cx="4424362" cy="3606569"/>
          </a:xfrm>
        </p:spPr>
        <p:txBody>
          <a:bodyPr>
            <a:normAutofit/>
          </a:bodyPr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8. Gennemgang 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af ligningsbeløb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udleverede planche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Datoer for endeligt budget</a:t>
            </a:r>
            <a:endParaRPr lang="da-D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000" dirty="0" smtClean="0"/>
              <a:t>15.09. </a:t>
            </a:r>
            <a:r>
              <a:rPr lang="da-DK" sz="4000" dirty="0" err="1" smtClean="0"/>
              <a:t>PU’s</a:t>
            </a:r>
            <a:r>
              <a:rPr lang="da-DK" sz="4000" dirty="0" smtClean="0"/>
              <a:t> endelige udmelding af ligningsbeløbet for 2021 via Økonomiportalen.</a:t>
            </a:r>
          </a:p>
          <a:p>
            <a:pPr marL="0" indent="0">
              <a:buNone/>
            </a:pPr>
            <a:endParaRPr lang="da-DK" sz="4000" dirty="0" smtClean="0"/>
          </a:p>
          <a:p>
            <a:r>
              <a:rPr lang="da-DK" sz="4000" dirty="0" smtClean="0"/>
              <a:t>31.10. endeligt budget indlæses i Økonomiportalen samt menighedsrådets egen behandling af endeligt budget MED STEMPEL indlæses i Dataarkiv.</a:t>
            </a:r>
            <a:endParaRPr lang="da-DK" sz="40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9. Igangværende og kommende projekter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vi springer over i en billedfil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48" y="2196878"/>
            <a:ext cx="3499104" cy="3608832"/>
          </a:xfrm>
        </p:spPr>
      </p:pic>
      <p:pic>
        <p:nvPicPr>
          <p:cNvPr id="11" name="Pladsholder til indhold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2123726"/>
            <a:ext cx="2493264" cy="375513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Kommende større projekter 2022-2026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langtidsplan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540327" y="1828800"/>
            <a:ext cx="11213869" cy="47810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Herning Kirke – tag 				- Vinding - præstebolig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Sinding Kirke – indvendig renovering 		- Fasterholt kirke - tag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Studsgård Kirke – renovering			- Sønder Felding Kirke – renovering af tårnet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Snejbjerg Kirke – tag				- Karstoft Kirke – </a:t>
            </a:r>
            <a:r>
              <a:rPr lang="da-DK" sz="1900" dirty="0" err="1" smtClean="0"/>
              <a:t>indv</a:t>
            </a:r>
            <a:r>
              <a:rPr lang="da-DK" sz="1900" dirty="0" smtClean="0"/>
              <a:t>. maling/renovering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Fredens Kirke – </a:t>
            </a:r>
            <a:r>
              <a:rPr lang="da-DK" sz="1900" dirty="0" err="1" smtClean="0"/>
              <a:t>omfugning</a:t>
            </a:r>
            <a:r>
              <a:rPr lang="da-DK" sz="1900" dirty="0" smtClean="0"/>
              <a:t> af </a:t>
            </a:r>
            <a:r>
              <a:rPr lang="da-DK" sz="1900" dirty="0" err="1" smtClean="0"/>
              <a:t>vestgavle</a:t>
            </a:r>
            <a:endParaRPr lang="da-DK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</a:t>
            </a:r>
            <a:r>
              <a:rPr lang="da-DK" sz="1900" dirty="0"/>
              <a:t>Herning Kirke – </a:t>
            </a:r>
            <a:r>
              <a:rPr lang="da-DK" sz="1900" dirty="0" err="1"/>
              <a:t>indv</a:t>
            </a:r>
            <a:r>
              <a:rPr lang="da-DK" sz="1900" dirty="0"/>
              <a:t>. kalkning samt inventar </a:t>
            </a:r>
            <a:r>
              <a:rPr lang="da-DK" sz="1900" dirty="0" smtClean="0"/>
              <a:t>		</a:t>
            </a:r>
            <a:endParaRPr lang="da-DK" sz="1900" dirty="0"/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Haunstrup Kirke – tag </a:t>
            </a:r>
            <a:r>
              <a:rPr lang="da-DK" sz="1900" dirty="0" smtClean="0"/>
              <a:t>					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Gullestrup Kirke – tag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Hedeager præstebolig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Fredens præstebolig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 smtClean="0"/>
              <a:t>- Ilderhede – kapel/kirkehus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10. Kommende møder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 smtClean="0"/>
              <a:t>D. 15. september kl. 10.00 – 12.30: 	</a:t>
            </a:r>
            <a:r>
              <a:rPr lang="da-DK" sz="3200" dirty="0" err="1" smtClean="0"/>
              <a:t>Erfa</a:t>
            </a:r>
            <a:r>
              <a:rPr lang="da-DK" sz="3200" dirty="0" smtClean="0"/>
              <a:t> for regnskabsfører</a:t>
            </a:r>
          </a:p>
          <a:p>
            <a:endParaRPr lang="da-DK" sz="3200" dirty="0" smtClean="0"/>
          </a:p>
          <a:p>
            <a:r>
              <a:rPr lang="da-DK" sz="3200" dirty="0" smtClean="0"/>
              <a:t>Den 21. oktober kl. 19.00 – 21.00: 	Den gode overdragelse</a:t>
            </a:r>
          </a:p>
          <a:p>
            <a:endParaRPr lang="da-DK" sz="3200" dirty="0" smtClean="0"/>
          </a:p>
          <a:p>
            <a:r>
              <a:rPr lang="da-DK" sz="3200" dirty="0" smtClean="0"/>
              <a:t>Den 26. januar kl. 17.00 – 21.00:   Opstartskursus for alle MR</a:t>
            </a:r>
          </a:p>
          <a:p>
            <a:pPr marL="0" indent="0">
              <a:buNone/>
            </a:pPr>
            <a:endParaRPr lang="da-DK" sz="3200" dirty="0" smtClean="0"/>
          </a:p>
          <a:p>
            <a:r>
              <a:rPr lang="da-DK" sz="3200" dirty="0" smtClean="0"/>
              <a:t>Distriktsforeningen: </a:t>
            </a:r>
            <a:r>
              <a:rPr lang="da-DK" sz="3200" dirty="0" err="1" smtClean="0"/>
              <a:t>Feb</a:t>
            </a:r>
            <a:r>
              <a:rPr lang="da-DK" sz="3200" dirty="0" smtClean="0"/>
              <a:t>/marts 2021: </a:t>
            </a:r>
            <a:r>
              <a:rPr lang="da-DK" sz="3200" dirty="0" smtClean="0"/>
              <a:t>DAP-kursus</a:t>
            </a:r>
            <a:endParaRPr lang="da-DK" sz="3200" dirty="0" smtClean="0"/>
          </a:p>
          <a:p>
            <a:endParaRPr lang="da-DK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11. Menighedsrådsvalg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Valgforsamling 15.9. – alle ønskes et godt valg</a:t>
            </a:r>
          </a:p>
          <a:p>
            <a:endParaRPr lang="da-DK" dirty="0" smtClean="0"/>
          </a:p>
          <a:p>
            <a:r>
              <a:rPr lang="da-DK" dirty="0" smtClean="0"/>
              <a:t>HUSK offentliggørelse af valgresultatet senest den 22.9. – valgbestyrelsens ansvar. Hvert menighedsråd sørger for egen offentliggørelse inkl. information om mulighed for at udløse et afstemningsvalg.</a:t>
            </a:r>
          </a:p>
          <a:p>
            <a:endParaRPr lang="da-DK" dirty="0"/>
          </a:p>
          <a:p>
            <a:r>
              <a:rPr lang="da-DK" dirty="0" smtClean="0"/>
              <a:t>Husk at tage valg-magasinet ”Folk og kirke” med hjem</a:t>
            </a:r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5857" y="2765656"/>
            <a:ext cx="4082143" cy="1325563"/>
          </a:xfrm>
        </p:spPr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1. Årsberetning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65389"/>
            <a:ext cx="9144000" cy="849311"/>
          </a:xfrm>
        </p:spPr>
        <p:txBody>
          <a:bodyPr>
            <a:normAutofit/>
          </a:bodyPr>
          <a:lstStyle/>
          <a:p>
            <a:r>
              <a:rPr lang="da-DK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12. Eventuelt </a:t>
            </a:r>
            <a:endParaRPr lang="da-DK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6594" y="5137943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 for i aften</a:t>
            </a:r>
            <a:br>
              <a:rPr lang="da-D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www.herningprovstierne.dk</a:t>
            </a:r>
            <a:endParaRPr 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0062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5857" y="2765656"/>
            <a:ext cx="4082143" cy="1325563"/>
          </a:xfrm>
        </p:spPr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Årsberetning</a:t>
            </a:r>
            <a:b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i tal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26572"/>
            <a:ext cx="9144000" cy="718458"/>
          </a:xfrm>
        </p:spPr>
        <p:txBody>
          <a:bodyPr>
            <a:normAutofit/>
          </a:bodyPr>
          <a:lstStyle/>
          <a:p>
            <a:r>
              <a:rPr lang="da-DK" altLang="da-DK" sz="3600" b="1" dirty="0"/>
              <a:t>Herning Nordre og Herning Søndre i tal </a:t>
            </a:r>
            <a:r>
              <a:rPr lang="da-DK" altLang="da-DK" sz="3600" b="1" dirty="0" smtClean="0"/>
              <a:t>1.1.2020</a:t>
            </a:r>
            <a:endParaRPr lang="da-DK" sz="36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01309"/>
              </p:ext>
            </p:extLst>
          </p:nvPr>
        </p:nvGraphicFramePr>
        <p:xfrm>
          <a:off x="989045" y="1045028"/>
          <a:ext cx="9834465" cy="57822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218287">
                  <a:extLst>
                    <a:ext uri="{9D8B030D-6E8A-4147-A177-3AD203B41FA5}">
                      <a16:colId xmlns:a16="http://schemas.microsoft.com/office/drawing/2014/main" val="1577339990"/>
                    </a:ext>
                  </a:extLst>
                </a:gridCol>
                <a:gridCol w="2461126">
                  <a:extLst>
                    <a:ext uri="{9D8B030D-6E8A-4147-A177-3AD203B41FA5}">
                      <a16:colId xmlns:a16="http://schemas.microsoft.com/office/drawing/2014/main" val="2353118801"/>
                    </a:ext>
                  </a:extLst>
                </a:gridCol>
                <a:gridCol w="2155052">
                  <a:extLst>
                    <a:ext uri="{9D8B030D-6E8A-4147-A177-3AD203B41FA5}">
                      <a16:colId xmlns:a16="http://schemas.microsoft.com/office/drawing/2014/main" val="2291805738"/>
                    </a:ext>
                  </a:extLst>
                </a:gridCol>
              </a:tblGrid>
              <a:tr h="604665">
                <a:tc>
                  <a:txBody>
                    <a:bodyPr/>
                    <a:lstStyle/>
                    <a:p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 smtClean="0"/>
                        <a:t>2019</a:t>
                      </a:r>
                      <a:endParaRPr lang="da-DK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 smtClean="0"/>
                        <a:t>2020</a:t>
                      </a:r>
                      <a:endParaRPr lang="da-DK" sz="2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01354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Sogne: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36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36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030839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Pastorater: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20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20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4476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Præster:</a:t>
                      </a:r>
                    </a:p>
                    <a:p>
                      <a:r>
                        <a:rPr lang="da-DK" sz="2800" dirty="0" smtClean="0"/>
                        <a:t>Heraf </a:t>
                      </a:r>
                      <a:r>
                        <a:rPr lang="da-DK" sz="2800" dirty="0" err="1" smtClean="0"/>
                        <a:t>lokaltfinansieret</a:t>
                      </a:r>
                      <a:r>
                        <a:rPr lang="da-DK" sz="2800" baseline="0" dirty="0" smtClean="0"/>
                        <a:t> præst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37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37</a:t>
                      </a:r>
                    </a:p>
                    <a:p>
                      <a:r>
                        <a:rPr lang="da-DK" sz="2800" dirty="0" smtClean="0"/>
                        <a:t>3,2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61055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Menighedsråd: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34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34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65333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Indbyggere pr. 1. januar: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88.972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89.196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813626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Folkekirkemedlemmer pr. 1. januar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73.316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73.310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020278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Kirkelig</a:t>
                      </a:r>
                      <a:r>
                        <a:rPr lang="da-DK" sz="2800" baseline="0" dirty="0" smtClean="0"/>
                        <a:t> ligning: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117.571.509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121.368.060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65032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Gennemsnitligt</a:t>
                      </a:r>
                      <a:r>
                        <a:rPr lang="da-DK" sz="2800" baseline="0" dirty="0" smtClean="0"/>
                        <a:t> bidrag pr. medlem: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1.604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1.656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6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Herning Nordre og Herning Søndre i tal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578874"/>
              </p:ext>
            </p:extLst>
          </p:nvPr>
        </p:nvGraphicFramePr>
        <p:xfrm>
          <a:off x="838200" y="1690687"/>
          <a:ext cx="10515603" cy="511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3201180766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676735336"/>
                    </a:ext>
                  </a:extLst>
                </a:gridCol>
                <a:gridCol w="2271713">
                  <a:extLst>
                    <a:ext uri="{9D8B030D-6E8A-4147-A177-3AD203B41FA5}">
                      <a16:colId xmlns:a16="http://schemas.microsoft.com/office/drawing/2014/main" val="3557496602"/>
                    </a:ext>
                  </a:extLst>
                </a:gridCol>
                <a:gridCol w="1909765">
                  <a:extLst>
                    <a:ext uri="{9D8B030D-6E8A-4147-A177-3AD203B41FA5}">
                      <a16:colId xmlns:a16="http://schemas.microsoft.com/office/drawing/2014/main" val="2971248972"/>
                    </a:ext>
                  </a:extLst>
                </a:gridCol>
              </a:tblGrid>
              <a:tr h="553610"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4728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Fødte: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1006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951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930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1114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Døbte: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708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801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690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78327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Døde: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741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754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91837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Kirkelige begravelser: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688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707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646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46661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Vielser/velsignelser: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95591"/>
                  </a:ext>
                </a:extLst>
              </a:tr>
              <a:tr h="1737704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Konfirmerede:</a:t>
                      </a:r>
                    </a:p>
                    <a:p>
                      <a:endParaRPr lang="da-DK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2000" dirty="0" smtClean="0">
                          <a:solidFill>
                            <a:schemeClr val="accent5"/>
                          </a:solidFill>
                        </a:rPr>
                        <a:t>Oplysninger fra sogn.dk</a:t>
                      </a:r>
                      <a:endParaRPr lang="da-DK" sz="2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910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910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986</a:t>
                      </a:r>
                    </a:p>
                    <a:p>
                      <a:endParaRPr lang="da-DK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2352"/>
                  </a:ext>
                </a:extLst>
              </a:tr>
            </a:tbl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Aktivitet i Herning Nordre og Herning Søndre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61033"/>
              </p:ext>
            </p:extLst>
          </p:nvPr>
        </p:nvGraphicFramePr>
        <p:xfrm>
          <a:off x="838200" y="1825625"/>
          <a:ext cx="10515601" cy="46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1877757780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val="314894117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950687486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35260108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Antal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Deltagere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Gns. pr. arr.</a:t>
                      </a:r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70344"/>
                  </a:ext>
                </a:extLst>
              </a:tr>
              <a:tr h="94348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Arrangementer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</a:p>
                    <a:p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Arrangementer 2018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1.969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1.974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61.819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57.841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7225"/>
                  </a:ext>
                </a:extLst>
              </a:tr>
              <a:tr h="94348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Gudstjenester 2019</a:t>
                      </a:r>
                    </a:p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Gudstjenester 2018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2.404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2.500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164.367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169.546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39976"/>
                  </a:ext>
                </a:extLst>
              </a:tr>
              <a:tr h="94348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Kirkelige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handlinger 2019</a:t>
                      </a:r>
                    </a:p>
                    <a:p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Kirkelige handlinger 2018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697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856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64.254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74.117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99725"/>
                  </a:ext>
                </a:extLst>
              </a:tr>
              <a:tr h="94348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Arrangementer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i alt 2019</a:t>
                      </a:r>
                    </a:p>
                    <a:p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Arrangementer i alt 2018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5.070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5.330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290.440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301.504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50110"/>
                  </a:ext>
                </a:extLst>
              </a:tr>
            </a:tbl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65389"/>
            <a:ext cx="9144000" cy="23876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65811" y="300907"/>
            <a:ext cx="9144000" cy="388071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Udgifter til løn i 2019 for begge provstier – i alt kr. 61.068.486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384086"/>
              </p:ext>
            </p:extLst>
          </p:nvPr>
        </p:nvGraphicFramePr>
        <p:xfrm>
          <a:off x="1524001" y="938211"/>
          <a:ext cx="9216043" cy="574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0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65389"/>
            <a:ext cx="9144000" cy="23876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160569"/>
            <a:ext cx="9144000" cy="479511"/>
          </a:xfrm>
        </p:spPr>
        <p:txBody>
          <a:bodyPr/>
          <a:lstStyle/>
          <a:p>
            <a:r>
              <a:rPr lang="da-DK" dirty="0" smtClean="0"/>
              <a:t>Øvrige udgifter i 2019 – i alt kr. 73.315.516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493417"/>
              </p:ext>
            </p:extLst>
          </p:nvPr>
        </p:nvGraphicFramePr>
        <p:xfrm>
          <a:off x="1347787" y="614362"/>
          <a:ext cx="9496425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8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1334</Words>
  <Application>Microsoft Office PowerPoint</Application>
  <PresentationFormat>Widescreen</PresentationFormat>
  <Paragraphs>312</Paragraphs>
  <Slides>31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Budgetsamråd 2020</vt:lpstr>
      <vt:lpstr>Dagsorden</vt:lpstr>
      <vt:lpstr>1. Årsberetning</vt:lpstr>
      <vt:lpstr>Årsberetning i tal</vt:lpstr>
      <vt:lpstr>Herning Nordre og Herning Søndre i tal 1.1.2020</vt:lpstr>
      <vt:lpstr>Herning Nordre og Herning Søndre i tal</vt:lpstr>
      <vt:lpstr>Aktivitet i Herning Nordre og Herning Søndre</vt:lpstr>
      <vt:lpstr>PowerPoint-præsentation</vt:lpstr>
      <vt:lpstr>PowerPoint-præsentation</vt:lpstr>
      <vt:lpstr>Samarbejder i provstierne</vt:lpstr>
      <vt:lpstr>2. FKG</vt:lpstr>
      <vt:lpstr>3. Folkekirkens Familiestøtte</vt:lpstr>
      <vt:lpstr>Diakoni i praksis</vt:lpstr>
      <vt:lpstr>Barselscafé</vt:lpstr>
      <vt:lpstr>Netværk</vt:lpstr>
      <vt:lpstr>verskrift</vt:lpstr>
      <vt:lpstr>Øvrige tilbud</vt:lpstr>
      <vt:lpstr>4. Afstemning om opnormering af koordinator ved Folkekirkens Familiestøtte </vt:lpstr>
      <vt:lpstr>Kaffepause</vt:lpstr>
      <vt:lpstr>Resultat af afstemning om opnormering af Folkekirkens Familiestøtte</vt:lpstr>
      <vt:lpstr>5. Provstiudvalgets målsætning for udgifter og ligning</vt:lpstr>
      <vt:lpstr>6. De overordnede økonomiske rammer for 2021</vt:lpstr>
      <vt:lpstr>7. Provstiudvalgskassen </vt:lpstr>
      <vt:lpstr>8. Gennemgang  af ligningsbeløb   Se udleverede planche</vt:lpstr>
      <vt:lpstr>Datoer for endeligt budget</vt:lpstr>
      <vt:lpstr>9. Igangværende og kommende projekter - vi springer over i en billedfil</vt:lpstr>
      <vt:lpstr>Kommende større projekter 2022-2026 - langtidsplan</vt:lpstr>
      <vt:lpstr>10. Kommende møder</vt:lpstr>
      <vt:lpstr>11. Menighedsrådsvalg</vt:lpstr>
      <vt:lpstr>12. Eventuelt </vt:lpstr>
      <vt:lpstr>Tak for i aften www.herningprovstierne.dk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Vinther Mikkelsen</dc:creator>
  <cp:lastModifiedBy>Annette Vinther Mikkelsen</cp:lastModifiedBy>
  <cp:revision>86</cp:revision>
  <cp:lastPrinted>2020-08-20T08:36:37Z</cp:lastPrinted>
  <dcterms:created xsi:type="dcterms:W3CDTF">2020-06-29T09:57:07Z</dcterms:created>
  <dcterms:modified xsi:type="dcterms:W3CDTF">2020-08-26T06:32:38Z</dcterms:modified>
</cp:coreProperties>
</file>